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m4v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39" autoAdjust="0"/>
    <p:restoredTop sz="94660"/>
  </p:normalViewPr>
  <p:slideViewPr>
    <p:cSldViewPr snapToGrid="0">
      <p:cViewPr varScale="1">
        <p:scale>
          <a:sx n="77" d="100"/>
          <a:sy n="77" d="100"/>
        </p:scale>
        <p:origin x="216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90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98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56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85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51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03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3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41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79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30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175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15B19-0437-4E1B-921D-97BF83B67FC6}" type="datetimeFigureOut">
              <a:rPr lang="ru-RU" smtClean="0"/>
              <a:t>22.05.2018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CEAD5-2203-4026-B3B0-7C25BB84D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36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video" Target="NULL" TargetMode="External"/><Relationship Id="rId2" Type="http://schemas.microsoft.com/office/2007/relationships/media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video" Target="NULL" TargetMode="External"/><Relationship Id="rId2" Type="http://schemas.microsoft.com/office/2007/relationships/media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video" Target="NULL" TargetMode="External"/><Relationship Id="rId2" Type="http://schemas.microsoft.com/office/2007/relationships/media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Циклы в </a:t>
            </a:r>
            <a:r>
              <a:rPr lang="de-AT" dirty="0" smtClean="0"/>
              <a:t> Python 2.7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45248"/>
          </a:xfrm>
        </p:spPr>
        <p:txBody>
          <a:bodyPr/>
          <a:lstStyle/>
          <a:p>
            <a:r>
              <a:rPr lang="ru-RU" dirty="0" smtClean="0"/>
              <a:t>Презентация</a:t>
            </a:r>
            <a:r>
              <a:rPr lang="de-AT" dirty="0" smtClean="0"/>
              <a:t> </a:t>
            </a:r>
            <a:r>
              <a:rPr lang="ru-RU" dirty="0" smtClean="0"/>
              <a:t> по тестовому заданию</a:t>
            </a:r>
            <a:r>
              <a:rPr lang="de-AT" dirty="0" smtClean="0"/>
              <a:t> </a:t>
            </a:r>
          </a:p>
          <a:p>
            <a:r>
              <a:rPr lang="ru-RU" dirty="0" smtClean="0"/>
              <a:t>Докладчик Максим Данилов.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387" y="3509963"/>
            <a:ext cx="1867161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5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6273" y="78255"/>
            <a:ext cx="10515600" cy="486522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Улучшаем Будильник с помощью </a:t>
            </a:r>
            <a:r>
              <a:rPr lang="de-AT" sz="3600" dirty="0" smtClean="0"/>
              <a:t>„</a:t>
            </a:r>
            <a:r>
              <a:rPr lang="ru-RU" sz="3600" dirty="0" smtClean="0">
                <a:solidFill>
                  <a:srgbClr val="C00000"/>
                </a:solidFill>
              </a:rPr>
              <a:t>неструктурных средств</a:t>
            </a:r>
            <a:r>
              <a:rPr lang="de-AT" sz="3600" dirty="0" smtClean="0">
                <a:solidFill>
                  <a:srgbClr val="C00000"/>
                </a:solidFill>
              </a:rPr>
              <a:t>“</a:t>
            </a:r>
            <a:endParaRPr lang="ru-RU" sz="36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357" y="4989396"/>
            <a:ext cx="10644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функцию </a:t>
            </a:r>
            <a:r>
              <a:rPr lang="de-AT" dirty="0" err="1" smtClean="0"/>
              <a:t>set_alarm</a:t>
            </a:r>
            <a:r>
              <a:rPr lang="ru-RU" dirty="0"/>
              <a:t> </a:t>
            </a:r>
            <a:r>
              <a:rPr lang="ru-RU" dirty="0" smtClean="0"/>
              <a:t>добавлен генератор сигнала </a:t>
            </a:r>
            <a:r>
              <a:rPr lang="ru-RU" dirty="0"/>
              <a:t>и</a:t>
            </a:r>
            <a:r>
              <a:rPr lang="ru-RU" dirty="0" smtClean="0"/>
              <a:t> проверка нажатия кнопок на клавиатуре. Если во время звонка будильника совершается нажатие – прекращается цикл генерации сигнала и выводится приветствие. Иначе после окончания цикла предполагается, что «хозяин будильника» проспал.</a:t>
            </a:r>
          </a:p>
          <a:p>
            <a:r>
              <a:rPr lang="ru-RU" dirty="0"/>
              <a:t>О</a:t>
            </a:r>
            <a:r>
              <a:rPr lang="ru-RU" dirty="0" smtClean="0"/>
              <a:t>прос клавиатуры для </a:t>
            </a:r>
            <a:r>
              <a:rPr lang="ru-RU" dirty="0"/>
              <a:t>разных операционных систем </a:t>
            </a:r>
            <a:r>
              <a:rPr lang="ru-RU" dirty="0" smtClean="0"/>
              <a:t>происходит по-разному, приведены решения как для </a:t>
            </a:r>
            <a:r>
              <a:rPr lang="de-AT" dirty="0" err="1" smtClean="0"/>
              <a:t>windows</a:t>
            </a:r>
            <a:r>
              <a:rPr lang="de-AT" dirty="0" smtClean="0"/>
              <a:t>, </a:t>
            </a:r>
            <a:r>
              <a:rPr lang="ru-RU" dirty="0" err="1" smtClean="0"/>
              <a:t>тк</a:t>
            </a:r>
            <a:r>
              <a:rPr lang="ru-RU" dirty="0" smtClean="0"/>
              <a:t> и для </a:t>
            </a:r>
            <a:r>
              <a:rPr lang="de-AT" dirty="0" err="1" smtClean="0"/>
              <a:t>mac</a:t>
            </a:r>
            <a:r>
              <a:rPr lang="de-AT" dirty="0" smtClean="0"/>
              <a:t> OS. </a:t>
            </a:r>
            <a:r>
              <a:rPr lang="ru-RU" dirty="0" smtClean="0"/>
              <a:t>В качестве домашнего задания предлагается доработать программу, чтобы после она работала в разных операционных системах без правок в коде. </a:t>
            </a:r>
          </a:p>
        </p:txBody>
      </p:sp>
      <p:pic>
        <p:nvPicPr>
          <p:cNvPr id="4" name="Объект 3">
            <a:hlinkClick r:id="" action="ppaction://noaction" highlightClick="1"/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777"/>
            <a:ext cx="5181600" cy="4309985"/>
          </a:xfrm>
        </p:spPr>
      </p:pic>
      <p:pic>
        <p:nvPicPr>
          <p:cNvPr id="21" name="80C74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73427" y="564777"/>
            <a:ext cx="6776287" cy="44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Успехов Вам в изучении </a:t>
            </a:r>
            <a:r>
              <a:rPr lang="de-AT" dirty="0" smtClean="0"/>
              <a:t>PYTHON!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05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Базовая конструкция цикла в </a:t>
            </a:r>
            <a:r>
              <a:rPr lang="de-AT" dirty="0" smtClean="0"/>
              <a:t>Python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575854" cy="4351338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AT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</a:t>
            </a:r>
            <a:r>
              <a:rPr lang="de-AT" dirty="0" smtClean="0"/>
              <a:t> 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48930" y="1878227"/>
            <a:ext cx="3694670" cy="35834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Условие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853514" y="2483708"/>
            <a:ext cx="5313405" cy="296562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</a:rPr>
              <a:t>Тело цикла. </a:t>
            </a:r>
          </a:p>
          <a:p>
            <a:pPr algn="ct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</a:rPr>
              <a:t>Набор команд которые должны быть выполнены если условие правдиво.</a:t>
            </a:r>
          </a:p>
          <a:p>
            <a:pPr algn="ct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</a:rPr>
              <a:t>Тело цикла может быть выполнено:</a:t>
            </a:r>
          </a:p>
          <a:p>
            <a:pPr algn="ct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</a:rPr>
              <a:t>Ни разу</a:t>
            </a:r>
          </a:p>
          <a:p>
            <a:pPr algn="ct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</a:rPr>
              <a:t>Один раз</a:t>
            </a:r>
          </a:p>
          <a:p>
            <a:pPr algn="ct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</a:rPr>
              <a:t>Несколько раз</a:t>
            </a:r>
          </a:p>
          <a:p>
            <a:pPr algn="ct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</a:rPr>
              <a:t>Бесконечное количество раз </a:t>
            </a:r>
            <a:endParaRPr lang="ru-RU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1862242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: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624119" y="1878227"/>
            <a:ext cx="43001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Оператор </a:t>
            </a:r>
            <a:r>
              <a:rPr lang="de-AT" dirty="0" err="1" smtClean="0"/>
              <a:t>while</a:t>
            </a:r>
            <a:r>
              <a:rPr lang="ru-RU" dirty="0"/>
              <a:t> </a:t>
            </a:r>
            <a:r>
              <a:rPr lang="ru-RU" dirty="0" smtClean="0"/>
              <a:t>в коде обозначает начало цикла.</a:t>
            </a:r>
            <a:endParaRPr lang="de-AT" dirty="0" smtClean="0"/>
          </a:p>
          <a:p>
            <a:endParaRPr lang="ru-RU" dirty="0" smtClean="0"/>
          </a:p>
          <a:p>
            <a:r>
              <a:rPr lang="ru-RU" dirty="0" smtClean="0"/>
              <a:t>При выполнении программы если встречается оператор </a:t>
            </a:r>
            <a:r>
              <a:rPr lang="de-AT" dirty="0" err="1" smtClean="0"/>
              <a:t>while</a:t>
            </a:r>
            <a:r>
              <a:rPr lang="de-AT" dirty="0" smtClean="0"/>
              <a:t> </a:t>
            </a:r>
            <a:r>
              <a:rPr lang="ru-RU" dirty="0" smtClean="0"/>
              <a:t>проверяется условие стоящее в той же строке.</a:t>
            </a:r>
          </a:p>
          <a:p>
            <a:r>
              <a:rPr lang="ru-RU" dirty="0" smtClean="0"/>
              <a:t>Если условие правдиво </a:t>
            </a:r>
            <a:r>
              <a:rPr lang="ru-RU" dirty="0"/>
              <a:t>- выполняется тело </a:t>
            </a:r>
            <a:r>
              <a:rPr lang="ru-RU" dirty="0" smtClean="0"/>
              <a:t>цикла.</a:t>
            </a:r>
          </a:p>
          <a:p>
            <a:r>
              <a:rPr lang="ru-RU" dirty="0" smtClean="0"/>
              <a:t>В процессе выполнения тела цикла условие может измениться.</a:t>
            </a:r>
          </a:p>
          <a:p>
            <a:r>
              <a:rPr lang="ru-RU" dirty="0" smtClean="0"/>
              <a:t>По окончанию выполнения тела цикла программа переходит к строке </a:t>
            </a:r>
            <a:r>
              <a:rPr lang="de-AT" dirty="0" err="1" smtClean="0"/>
              <a:t>while</a:t>
            </a:r>
            <a:r>
              <a:rPr lang="ru-RU" dirty="0" smtClean="0"/>
              <a:t> для очередной проверки условия. </a:t>
            </a: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31217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0550" y="21343"/>
            <a:ext cx="4887213" cy="182366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Цикл </a:t>
            </a:r>
            <a:r>
              <a:rPr lang="de-AT" dirty="0" err="1" smtClean="0"/>
              <a:t>while</a:t>
            </a:r>
            <a:r>
              <a:rPr lang="ru-RU" dirty="0" smtClean="0"/>
              <a:t>,  </a:t>
            </a:r>
            <a:br>
              <a:rPr lang="ru-RU" dirty="0" smtClean="0"/>
            </a:br>
            <a:r>
              <a:rPr lang="ru-RU" dirty="0" smtClean="0"/>
              <a:t>блок схема, </a:t>
            </a:r>
            <a:br>
              <a:rPr lang="ru-RU" dirty="0" smtClean="0"/>
            </a:br>
            <a:r>
              <a:rPr lang="ru-RU" dirty="0" smtClean="0"/>
              <a:t>код, выполнение.</a:t>
            </a:r>
            <a:endParaRPr lang="ru-RU" dirty="0"/>
          </a:p>
        </p:txBody>
      </p:sp>
      <p:pic>
        <p:nvPicPr>
          <p:cNvPr id="10" name="Объект 9">
            <a:hlinkClick r:id="" action="ppaction://noaction" highlightClick="1"/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149451"/>
            <a:ext cx="5823947" cy="2877954"/>
          </a:xfrm>
        </p:spPr>
      </p:pic>
      <p:sp>
        <p:nvSpPr>
          <p:cNvPr id="5" name="Блок-схема: узел 4"/>
          <p:cNvSpPr/>
          <p:nvPr/>
        </p:nvSpPr>
        <p:spPr>
          <a:xfrm>
            <a:off x="3312759" y="2183543"/>
            <a:ext cx="627896" cy="58437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AT" sz="1400" dirty="0" err="1">
                <a:solidFill>
                  <a:srgbClr val="C00000"/>
                </a:solidFill>
              </a:rPr>
              <a:t>w</a:t>
            </a:r>
            <a:r>
              <a:rPr lang="de-AT" sz="1400" dirty="0" err="1" smtClean="0">
                <a:solidFill>
                  <a:srgbClr val="C00000"/>
                </a:solidFill>
              </a:rPr>
              <a:t>hile</a:t>
            </a:r>
            <a:endParaRPr lang="ru-RU" sz="1400" dirty="0">
              <a:solidFill>
                <a:srgbClr val="C00000"/>
              </a:solidFill>
            </a:endParaRPr>
          </a:p>
        </p:txBody>
      </p:sp>
      <p:sp>
        <p:nvSpPr>
          <p:cNvPr id="6" name="Блок-схема: решение 5"/>
          <p:cNvSpPr/>
          <p:nvPr/>
        </p:nvSpPr>
        <p:spPr>
          <a:xfrm>
            <a:off x="2891481" y="3027405"/>
            <a:ext cx="1470454" cy="64255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ru-RU" sz="1400" dirty="0" smtClean="0"/>
              <a:t>Условие</a:t>
            </a:r>
            <a:endParaRPr lang="ru-RU" sz="1400" dirty="0"/>
          </a:p>
        </p:txBody>
      </p:sp>
      <p:sp>
        <p:nvSpPr>
          <p:cNvPr id="7" name="Блок-схема: данные 6"/>
          <p:cNvSpPr/>
          <p:nvPr/>
        </p:nvSpPr>
        <p:spPr>
          <a:xfrm>
            <a:off x="2519082" y="4125194"/>
            <a:ext cx="2217528" cy="605481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ru-RU" sz="1400" dirty="0" smtClean="0"/>
              <a:t>Тело цикла: например, вывод данных</a:t>
            </a:r>
            <a:endParaRPr lang="ru-RU" sz="1400" dirty="0"/>
          </a:p>
        </p:txBody>
      </p:sp>
      <p:sp>
        <p:nvSpPr>
          <p:cNvPr id="8" name="Блок-схема: процесс 7"/>
          <p:cNvSpPr/>
          <p:nvPr/>
        </p:nvSpPr>
        <p:spPr>
          <a:xfrm>
            <a:off x="2737019" y="4934968"/>
            <a:ext cx="1742303" cy="63937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/>
              <a:t>Изменение условия</a:t>
            </a:r>
            <a:endParaRPr lang="ru-RU" sz="1400" dirty="0"/>
          </a:p>
        </p:txBody>
      </p:sp>
      <p:sp>
        <p:nvSpPr>
          <p:cNvPr id="9" name="Блок-схема: узел 8"/>
          <p:cNvSpPr/>
          <p:nvPr/>
        </p:nvSpPr>
        <p:spPr>
          <a:xfrm>
            <a:off x="3348681" y="5684108"/>
            <a:ext cx="518984" cy="4928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>
            <a:stCxn id="5" idx="4"/>
            <a:endCxn id="6" idx="0"/>
          </p:cNvCxnSpPr>
          <p:nvPr/>
        </p:nvCxnSpPr>
        <p:spPr>
          <a:xfrm>
            <a:off x="3626707" y="2767914"/>
            <a:ext cx="1" cy="25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6" idx="2"/>
            <a:endCxn id="7" idx="1"/>
          </p:cNvCxnSpPr>
          <p:nvPr/>
        </p:nvCxnSpPr>
        <p:spPr>
          <a:xfrm>
            <a:off x="3626708" y="3669957"/>
            <a:ext cx="1138" cy="45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3626707" y="4685190"/>
            <a:ext cx="1" cy="250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ная линия уступом 23"/>
          <p:cNvCxnSpPr>
            <a:stCxn id="8" idx="3"/>
          </p:cNvCxnSpPr>
          <p:nvPr/>
        </p:nvCxnSpPr>
        <p:spPr>
          <a:xfrm flipV="1">
            <a:off x="4479322" y="3348681"/>
            <a:ext cx="1128441" cy="190597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6" idx="3"/>
          </p:cNvCxnSpPr>
          <p:nvPr/>
        </p:nvCxnSpPr>
        <p:spPr>
          <a:xfrm>
            <a:off x="4361935" y="3348681"/>
            <a:ext cx="1245828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Соединительная линия уступом 47"/>
          <p:cNvCxnSpPr>
            <a:stCxn id="6" idx="1"/>
          </p:cNvCxnSpPr>
          <p:nvPr/>
        </p:nvCxnSpPr>
        <p:spPr>
          <a:xfrm rot="10800000" flipV="1">
            <a:off x="2123769" y="3348681"/>
            <a:ext cx="767713" cy="2581854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>
            <a:endCxn id="9" idx="2"/>
          </p:cNvCxnSpPr>
          <p:nvPr/>
        </p:nvCxnSpPr>
        <p:spPr>
          <a:xfrm>
            <a:off x="2123768" y="5930535"/>
            <a:ext cx="12249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9" idx="4"/>
          </p:cNvCxnSpPr>
          <p:nvPr/>
        </p:nvCxnSpPr>
        <p:spPr>
          <a:xfrm flipH="1">
            <a:off x="3608171" y="6176963"/>
            <a:ext cx="2" cy="28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>
            <a:endCxn id="5" idx="0"/>
          </p:cNvCxnSpPr>
          <p:nvPr/>
        </p:nvCxnSpPr>
        <p:spPr>
          <a:xfrm>
            <a:off x="3626707" y="1762359"/>
            <a:ext cx="0" cy="42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33615" y="3029078"/>
            <a:ext cx="172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условие ложно</a:t>
            </a:r>
            <a:endParaRPr lang="ru-RU" dirty="0"/>
          </a:p>
        </p:txBody>
      </p:sp>
      <p:sp>
        <p:nvSpPr>
          <p:cNvPr id="70" name="TextBox 69"/>
          <p:cNvSpPr txBox="1"/>
          <p:nvPr/>
        </p:nvSpPr>
        <p:spPr>
          <a:xfrm>
            <a:off x="3608170" y="3687220"/>
            <a:ext cx="198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Условие правдиво</a:t>
            </a:r>
            <a:endParaRPr lang="ru-RU" dirty="0"/>
          </a:p>
        </p:txBody>
      </p:sp>
      <p:pic>
        <p:nvPicPr>
          <p:cNvPr id="15" name="while_loop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4450" y="2862693"/>
            <a:ext cx="5405386" cy="3644993"/>
          </a:xfrm>
        </p:spPr>
      </p:pic>
    </p:spTree>
    <p:extLst>
      <p:ext uri="{BB962C8B-B14F-4D97-AF65-F5344CB8AC3E}">
        <p14:creationId xmlns:p14="http://schemas.microsoft.com/office/powerpoint/2010/main" val="33026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Код для примера</a:t>
            </a:r>
            <a:r>
              <a:rPr lang="de-AT" dirty="0" smtClean="0"/>
              <a:t>. </a:t>
            </a:r>
            <a:r>
              <a:rPr lang="ru-RU" dirty="0" smtClean="0"/>
              <a:t>Разработка будильника.</a:t>
            </a:r>
            <a:endParaRPr lang="ru-RU" dirty="0"/>
          </a:p>
        </p:txBody>
      </p:sp>
      <p:pic>
        <p:nvPicPr>
          <p:cNvPr id="13" name="3E08EB1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503.47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3674" y="1406063"/>
            <a:ext cx="5892924" cy="3021558"/>
          </a:xfrm>
        </p:spPr>
      </p:pic>
      <p:pic>
        <p:nvPicPr>
          <p:cNvPr id="12" name="Объект 11">
            <a:hlinkClick r:id="" action="ppaction://noaction" highlightClick="1"/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" y="1406063"/>
            <a:ext cx="5698843" cy="3570197"/>
          </a:xfrm>
        </p:spPr>
      </p:pic>
      <p:sp>
        <p:nvSpPr>
          <p:cNvPr id="14" name="TextBox 13"/>
          <p:cNvSpPr txBox="1"/>
          <p:nvPr/>
        </p:nvSpPr>
        <p:spPr>
          <a:xfrm>
            <a:off x="1241659" y="5274644"/>
            <a:ext cx="10644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 </a:t>
            </a:r>
            <a:r>
              <a:rPr lang="de-AT" dirty="0" err="1" smtClean="0"/>
              <a:t>set_alarm</a:t>
            </a:r>
            <a:r>
              <a:rPr lang="de-AT" dirty="0" smtClean="0"/>
              <a:t> </a:t>
            </a:r>
            <a:r>
              <a:rPr lang="ru-RU" dirty="0" smtClean="0"/>
              <a:t>запрашивает на какое время установить будильник.</a:t>
            </a:r>
          </a:p>
          <a:p>
            <a:r>
              <a:rPr lang="ru-RU" dirty="0" smtClean="0"/>
              <a:t>Далее вызывается функция проверки верности введенных данных </a:t>
            </a:r>
            <a:r>
              <a:rPr lang="de-AT" dirty="0" err="1" smtClean="0"/>
              <a:t>check_correct_time</a:t>
            </a:r>
            <a:r>
              <a:rPr lang="de-AT" dirty="0" smtClean="0"/>
              <a:t>.</a:t>
            </a:r>
            <a:r>
              <a:rPr lang="ru-RU" dirty="0" smtClean="0"/>
              <a:t> В качестве домашнего задания я предлагаю вам написать код для обработки введенных. Я просто добавлю 13 секунд, после которых должен сработать будильник. Далее программа с помощью цикла </a:t>
            </a:r>
            <a:r>
              <a:rPr lang="de-AT" dirty="0" err="1" smtClean="0"/>
              <a:t>while</a:t>
            </a:r>
            <a:r>
              <a:rPr lang="de-AT" dirty="0" smtClean="0"/>
              <a:t> </a:t>
            </a:r>
            <a:r>
              <a:rPr lang="ru-RU" dirty="0" smtClean="0"/>
              <a:t>ожидает, когда наступит время срабатывания будильника и сообщает об этом.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2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Цикл </a:t>
            </a:r>
            <a:r>
              <a:rPr lang="de-AT" dirty="0" err="1" smtClean="0"/>
              <a:t>for</a:t>
            </a:r>
            <a:r>
              <a:rPr lang="ru-RU" dirty="0"/>
              <a:t>,</a:t>
            </a:r>
            <a:r>
              <a:rPr lang="de-AT" dirty="0" smtClean="0"/>
              <a:t> </a:t>
            </a:r>
            <a:r>
              <a:rPr lang="ru-RU" dirty="0" smtClean="0"/>
              <a:t>как</a:t>
            </a:r>
            <a:r>
              <a:rPr lang="de-AT" dirty="0" smtClean="0"/>
              <a:t> </a:t>
            </a:r>
            <a:r>
              <a:rPr lang="ru-RU" dirty="0" smtClean="0"/>
              <a:t>частный случай цикла </a:t>
            </a:r>
            <a:r>
              <a:rPr lang="de-AT" dirty="0" err="1" smtClean="0"/>
              <a:t>while</a:t>
            </a:r>
            <a:r>
              <a:rPr lang="ru-RU" dirty="0" smtClean="0"/>
              <a:t>, для перебора заданного списка объектов.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575854" cy="4351338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AT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de-AT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  <a:r>
              <a:rPr lang="de-AT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00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переменная </a:t>
            </a:r>
            <a:r>
              <a:rPr lang="de-AT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</a:t>
            </a:r>
            <a:r>
              <a:rPr lang="de-AT" dirty="0" smtClean="0"/>
              <a:t> </a:t>
            </a:r>
            <a:r>
              <a:rPr lang="ru-RU" sz="2000" dirty="0" smtClean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список перебираемых объектов</a:t>
            </a:r>
            <a:endParaRPr lang="ru-RU" sz="200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853514" y="2483708"/>
            <a:ext cx="5313405" cy="296562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accent5">
                    <a:lumMod val="75000"/>
                  </a:schemeClr>
                </a:solidFill>
              </a:rPr>
              <a:t>Тело цикла. </a:t>
            </a:r>
          </a:p>
          <a:p>
            <a:pPr algn="ct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</a:rPr>
              <a:t>Набор команд которые должны быть выполнены на каждом этапе цикла.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3470" y="1878227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: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633744" y="1682363"/>
            <a:ext cx="430015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Вместе с Оператором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ru-RU" dirty="0" smtClean="0"/>
              <a:t>стартует перебор заданного списка объектов. На каждом этапе цикла переменная, объявленная с </a:t>
            </a:r>
            <a:r>
              <a:rPr lang="de-AT" dirty="0" err="1" smtClean="0"/>
              <a:t>for</a:t>
            </a:r>
            <a:r>
              <a:rPr lang="ru-RU" dirty="0" smtClean="0"/>
              <a:t>, указывает на очередной объект списка.</a:t>
            </a:r>
            <a:endParaRPr lang="de-AT" dirty="0" smtClean="0"/>
          </a:p>
          <a:p>
            <a:endParaRPr lang="ru-RU" dirty="0" smtClean="0"/>
          </a:p>
          <a:p>
            <a:r>
              <a:rPr lang="ru-RU" dirty="0"/>
              <a:t>Т</a:t>
            </a:r>
            <a:r>
              <a:rPr lang="ru-RU" dirty="0" smtClean="0"/>
              <a:t>ело цикла выполняется столько раз, сколько объектов в списке.</a:t>
            </a:r>
          </a:p>
          <a:p>
            <a:endParaRPr lang="ru-RU" dirty="0"/>
          </a:p>
          <a:p>
            <a:r>
              <a:rPr lang="ru-RU" sz="1600" dirty="0" smtClean="0"/>
              <a:t>Цикл </a:t>
            </a:r>
            <a:r>
              <a:rPr lang="de-AT" sz="1600" dirty="0" err="1" smtClean="0"/>
              <a:t>for</a:t>
            </a:r>
            <a:r>
              <a:rPr lang="de-AT" sz="1600" dirty="0" smtClean="0"/>
              <a:t> </a:t>
            </a:r>
            <a:r>
              <a:rPr lang="ru-RU" sz="1600" dirty="0" smtClean="0"/>
              <a:t>является частным случаем цикла </a:t>
            </a:r>
            <a:r>
              <a:rPr lang="de-AT" sz="1600" dirty="0" err="1" smtClean="0"/>
              <a:t>while</a:t>
            </a:r>
            <a:r>
              <a:rPr lang="de-AT" sz="1600" dirty="0" smtClean="0"/>
              <a:t>, </a:t>
            </a:r>
            <a:r>
              <a:rPr lang="ru-RU" sz="1600" dirty="0" smtClean="0"/>
              <a:t>и вся конструкция </a:t>
            </a:r>
            <a:r>
              <a:rPr lang="de-AT" sz="1600" dirty="0" err="1" smtClean="0"/>
              <a:t>for</a:t>
            </a:r>
            <a:r>
              <a:rPr lang="ru-RU" sz="1600" dirty="0" smtClean="0"/>
              <a:t> реализуется на </a:t>
            </a:r>
            <a:r>
              <a:rPr lang="de-AT" sz="1600" dirty="0" err="1" smtClean="0"/>
              <a:t>while</a:t>
            </a:r>
            <a:r>
              <a:rPr lang="de-AT" sz="1600" dirty="0" smtClean="0"/>
              <a:t>, </a:t>
            </a:r>
            <a:r>
              <a:rPr lang="ru-RU" sz="1600" dirty="0" smtClean="0"/>
              <a:t>а в некоторых случаях цикл с </a:t>
            </a:r>
            <a:r>
              <a:rPr lang="de-AT" sz="1600" dirty="0" err="1" smtClean="0"/>
              <a:t>while</a:t>
            </a:r>
            <a:r>
              <a:rPr lang="ru-RU" sz="1600" dirty="0" smtClean="0"/>
              <a:t> будет исполняться быстрее.</a:t>
            </a:r>
            <a:r>
              <a:rPr lang="de-AT" sz="1600" dirty="0" smtClean="0"/>
              <a:t> </a:t>
            </a:r>
            <a:endParaRPr lang="ru-RU" sz="1600" dirty="0" smtClean="0"/>
          </a:p>
          <a:p>
            <a:r>
              <a:rPr lang="ru-RU" sz="1600" dirty="0" smtClean="0"/>
              <a:t>Теоретики </a:t>
            </a:r>
            <a:r>
              <a:rPr lang="ru-RU" sz="1600" dirty="0"/>
              <a:t>программирования </a:t>
            </a:r>
            <a:r>
              <a:rPr lang="ru-RU" sz="1600" dirty="0" smtClean="0"/>
              <a:t>утверждают, что конструкция </a:t>
            </a:r>
            <a:r>
              <a:rPr lang="de-AT" sz="1600" dirty="0" err="1" smtClean="0"/>
              <a:t>for</a:t>
            </a:r>
            <a:r>
              <a:rPr lang="de-AT" sz="1600" dirty="0" smtClean="0"/>
              <a:t> </a:t>
            </a:r>
            <a:r>
              <a:rPr lang="ru-RU" sz="1600" dirty="0" smtClean="0"/>
              <a:t>излишняя и должна </a:t>
            </a:r>
            <a:r>
              <a:rPr lang="ru-RU" sz="1600" dirty="0"/>
              <a:t>быть исключена из </a:t>
            </a:r>
            <a:r>
              <a:rPr lang="ru-RU" sz="1600" dirty="0" smtClean="0"/>
              <a:t>синтаксиса</a:t>
            </a:r>
            <a:r>
              <a:rPr lang="de-AT" sz="1600" dirty="0" smtClean="0"/>
              <a:t>,</a:t>
            </a:r>
            <a:r>
              <a:rPr lang="ru-RU" sz="1600" dirty="0" smtClean="0"/>
              <a:t> как </a:t>
            </a:r>
            <a:r>
              <a:rPr lang="ru-RU" sz="1600" dirty="0"/>
              <a:t>несистемная. Ц</a:t>
            </a:r>
            <a:r>
              <a:rPr lang="ru-RU" sz="1600" dirty="0" smtClean="0"/>
              <a:t>икл с </a:t>
            </a:r>
            <a:r>
              <a:rPr lang="de-AT" sz="1600" dirty="0" err="1" smtClean="0"/>
              <a:t>for</a:t>
            </a:r>
            <a:r>
              <a:rPr lang="de-AT" sz="1600" dirty="0" smtClean="0"/>
              <a:t> </a:t>
            </a:r>
            <a:r>
              <a:rPr lang="ru-RU" sz="1600" dirty="0" smtClean="0"/>
              <a:t>в</a:t>
            </a:r>
            <a:r>
              <a:rPr lang="de-AT" sz="1600" dirty="0" smtClean="0"/>
              <a:t> Python </a:t>
            </a:r>
            <a:r>
              <a:rPr lang="ru-RU" sz="1600" dirty="0"/>
              <a:t>существует </a:t>
            </a:r>
            <a:r>
              <a:rPr lang="ru-RU" sz="1600" dirty="0" smtClean="0"/>
              <a:t>по причине удобства и быстроты использования на этапе разработки.</a:t>
            </a:r>
          </a:p>
        </p:txBody>
      </p:sp>
    </p:spTree>
    <p:extLst>
      <p:ext uri="{BB962C8B-B14F-4D97-AF65-F5344CB8AC3E}">
        <p14:creationId xmlns:p14="http://schemas.microsoft.com/office/powerpoint/2010/main" val="4301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2012" y="388002"/>
            <a:ext cx="9972405" cy="47393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Цикл </a:t>
            </a:r>
            <a:r>
              <a:rPr lang="de-AT" dirty="0" err="1" smtClean="0"/>
              <a:t>for</a:t>
            </a:r>
            <a:r>
              <a:rPr lang="ru-RU" dirty="0" smtClean="0"/>
              <a:t> – помощник разработчика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17" name="Объект 16">
            <a:hlinkClick r:id="" action="ppaction://noaction" highlightClick="1"/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" y="624970"/>
            <a:ext cx="5145582" cy="4561012"/>
          </a:xfrm>
        </p:spPr>
      </p:pic>
      <p:pic>
        <p:nvPicPr>
          <p:cNvPr id="18" name="98861F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0" end="14208.018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432" y="624970"/>
            <a:ext cx="6714828" cy="36051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09398" y="4591251"/>
            <a:ext cx="64104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Для реализации цикла с </a:t>
            </a:r>
            <a:r>
              <a:rPr lang="de-AT" sz="1600" dirty="0" err="1" smtClean="0"/>
              <a:t>while</a:t>
            </a:r>
            <a:r>
              <a:rPr lang="de-AT" sz="1600" dirty="0" smtClean="0"/>
              <a:t> </a:t>
            </a:r>
            <a:r>
              <a:rPr lang="ru-RU" sz="1600" dirty="0" smtClean="0"/>
              <a:t>понадобилось добавить</a:t>
            </a:r>
            <a:r>
              <a:rPr lang="de-AT" sz="1600" dirty="0" smtClean="0"/>
              <a:t> </a:t>
            </a:r>
            <a:r>
              <a:rPr lang="ru-RU" sz="1600" dirty="0" smtClean="0"/>
              <a:t>служебную переменную </a:t>
            </a:r>
            <a:r>
              <a:rPr lang="de-AT" sz="1600" dirty="0" err="1" smtClean="0"/>
              <a:t>counter</a:t>
            </a:r>
            <a:r>
              <a:rPr lang="de-AT" sz="1600" dirty="0" smtClean="0"/>
              <a:t>, </a:t>
            </a:r>
            <a:r>
              <a:rPr lang="ru-RU" sz="1600" dirty="0" smtClean="0"/>
              <a:t>хранящую значение количества итераций, и вручную увеличивать значение счетчика.</a:t>
            </a:r>
            <a:r>
              <a:rPr lang="de-AT" sz="1600" dirty="0" smtClean="0"/>
              <a:t> </a:t>
            </a:r>
            <a:endParaRPr lang="ru-RU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При использовании цикла </a:t>
            </a:r>
            <a:r>
              <a:rPr lang="de-AT" sz="1600" dirty="0" err="1" smtClean="0"/>
              <a:t>for</a:t>
            </a:r>
            <a:r>
              <a:rPr lang="de-AT" sz="1600" dirty="0" smtClean="0"/>
              <a:t> </a:t>
            </a:r>
            <a:r>
              <a:rPr lang="ru-RU" sz="1600" dirty="0" smtClean="0"/>
              <a:t>нет необходимости следить за служебными переменными</a:t>
            </a:r>
            <a:r>
              <a:rPr lang="de-AT" sz="1600" dirty="0" smtClean="0"/>
              <a:t>, </a:t>
            </a:r>
            <a:r>
              <a:rPr lang="ru-RU" sz="1600" dirty="0" smtClean="0"/>
              <a:t>меньшее количество команд упрощает чтение и обслуживание кода. Использование конструкции с </a:t>
            </a:r>
            <a:r>
              <a:rPr lang="de-AT" sz="1600" dirty="0" err="1" smtClean="0"/>
              <a:t>for</a:t>
            </a:r>
            <a:r>
              <a:rPr lang="de-AT" sz="1600" dirty="0" smtClean="0"/>
              <a:t> </a:t>
            </a:r>
            <a:r>
              <a:rPr lang="ru-RU" sz="1600" dirty="0" smtClean="0"/>
              <a:t>помогает избежать ошибок на этапе разработки.</a:t>
            </a:r>
            <a:endParaRPr lang="ru-RU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1312" y="5409398"/>
            <a:ext cx="5145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Исполняемое тело цикла вынесено в отдельную процедуру.</a:t>
            </a:r>
          </a:p>
          <a:p>
            <a:endParaRPr lang="ru-RU" sz="1600" dirty="0" smtClean="0"/>
          </a:p>
          <a:p>
            <a:r>
              <a:rPr lang="ru-RU" sz="1600" dirty="0" smtClean="0"/>
              <a:t>Список объектов может содержать объекты любых типов. Это не влияет на работу цикла.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0046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Продолжаем улучшать </a:t>
            </a:r>
            <a:r>
              <a:rPr lang="de-AT" dirty="0" smtClean="0"/>
              <a:t>„</a:t>
            </a:r>
            <a:r>
              <a:rPr lang="ru-RU" dirty="0" smtClean="0"/>
              <a:t>будильник</a:t>
            </a:r>
            <a:r>
              <a:rPr lang="de-AT" dirty="0" smtClean="0"/>
              <a:t>“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5500585"/>
            <a:ext cx="10644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 </a:t>
            </a:r>
            <a:r>
              <a:rPr lang="de-AT" dirty="0" err="1" smtClean="0"/>
              <a:t>set_alarm</a:t>
            </a:r>
            <a:r>
              <a:rPr lang="ru-RU" dirty="0" smtClean="0"/>
              <a:t> немного видоизменилась. Цикл ожидания вынесен в отдельную процедуру, теперь цикл можно вызвать с указанием, сколько секунд надо подождать.</a:t>
            </a:r>
          </a:p>
          <a:p>
            <a:r>
              <a:rPr lang="ru-RU" dirty="0" smtClean="0"/>
              <a:t>Когда остается 10 секунд до срабатывания будильника, с помощью цикла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ru-RU" dirty="0" smtClean="0"/>
              <a:t>выводится четкая информация, когда наступит время срабатывания будильника.</a:t>
            </a:r>
            <a:endParaRPr lang="ru-RU" dirty="0"/>
          </a:p>
        </p:txBody>
      </p:sp>
      <p:pic>
        <p:nvPicPr>
          <p:cNvPr id="5" name="Объект 4">
            <a:hlinkClick r:id="" action="ppaction://noaction" highlightClick="1"/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9218"/>
            <a:ext cx="5181600" cy="4211367"/>
          </a:xfrm>
        </p:spPr>
      </p:pic>
      <p:pic>
        <p:nvPicPr>
          <p:cNvPr id="6" name="4B46D7F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073" y="1289217"/>
            <a:ext cx="5924182" cy="3927675"/>
          </a:xfrm>
        </p:spPr>
      </p:pic>
    </p:spTree>
    <p:extLst>
      <p:ext uri="{BB962C8B-B14F-4D97-AF65-F5344CB8AC3E}">
        <p14:creationId xmlns:p14="http://schemas.microsoft.com/office/powerpoint/2010/main" val="15614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936" y="100842"/>
            <a:ext cx="11927759" cy="953536"/>
          </a:xfrm>
        </p:spPr>
        <p:txBody>
          <a:bodyPr>
            <a:normAutofit fontScale="90000"/>
          </a:bodyPr>
          <a:lstStyle/>
          <a:p>
            <a:pPr algn="r"/>
            <a:r>
              <a:rPr lang="ru-RU" sz="3600" dirty="0" smtClean="0"/>
              <a:t>Дополнительные элементы циклов </a:t>
            </a:r>
            <a:r>
              <a:rPr lang="de-AT" sz="3600" dirty="0" smtClean="0"/>
              <a:t>Python</a:t>
            </a:r>
            <a:r>
              <a:rPr lang="ru-RU" sz="3600" dirty="0" smtClean="0"/>
              <a:t>: </a:t>
            </a:r>
            <a:r>
              <a:rPr lang="de-AT" sz="3600" dirty="0" err="1" smtClean="0"/>
              <a:t>continue</a:t>
            </a:r>
            <a:r>
              <a:rPr lang="de-AT" sz="3600" dirty="0" smtClean="0"/>
              <a:t>, </a:t>
            </a:r>
            <a:r>
              <a:rPr lang="de-AT" sz="3600" dirty="0" err="1" smtClean="0"/>
              <a:t>break,break</a:t>
            </a:r>
            <a:r>
              <a:rPr lang="de-AT" sz="3600" dirty="0" smtClean="0"/>
              <a:t>…</a:t>
            </a:r>
            <a:r>
              <a:rPr lang="de-AT" sz="3600" dirty="0" err="1" smtClean="0"/>
              <a:t>else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8436" y="649846"/>
            <a:ext cx="6575854" cy="6208153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de-AT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</a:t>
            </a:r>
            <a:r>
              <a:rPr lang="de-AT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de-AT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</a:t>
            </a:r>
            <a:r>
              <a:rPr lang="de-AT" dirty="0" smtClean="0"/>
              <a:t> 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988800" y="715542"/>
            <a:ext cx="3959487" cy="35834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у</a:t>
            </a:r>
            <a:r>
              <a:rPr lang="ru-RU" sz="1600" b="1" dirty="0" smtClean="0"/>
              <a:t>словие</a:t>
            </a:r>
            <a:r>
              <a:rPr lang="de-AT" sz="1600" b="1" dirty="0" smtClean="0"/>
              <a:t> </a:t>
            </a:r>
            <a:r>
              <a:rPr lang="ru-RU" sz="1600" b="1" dirty="0" smtClean="0"/>
              <a:t>или  перебираемые объекты</a:t>
            </a:r>
            <a:endParaRPr lang="ru-RU" sz="1600" b="1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493746" y="1141355"/>
            <a:ext cx="5313405" cy="71560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</a:rPr>
              <a:t>1-я </a:t>
            </a:r>
            <a:r>
              <a:rPr lang="ru-RU" sz="1600" b="1" dirty="0">
                <a:solidFill>
                  <a:schemeClr val="accent5">
                    <a:lumMod val="75000"/>
                  </a:schemeClr>
                </a:solidFill>
              </a:rPr>
              <a:t>ч</a:t>
            </a:r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</a:rPr>
              <a:t>асть тела цикла. </a:t>
            </a:r>
          </a:p>
          <a:p>
            <a:pPr algn="ct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</a:rPr>
              <a:t>Набор команд которые должны быть выполнены в ходе цикла в любом случае</a:t>
            </a:r>
            <a:r>
              <a:rPr lang="ru-RU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8287" y="668855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: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200096" y="1242702"/>
            <a:ext cx="4716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Оператор </a:t>
            </a:r>
            <a:r>
              <a:rPr lang="de-AT" dirty="0" err="1" smtClean="0">
                <a:solidFill>
                  <a:srgbClr val="C00000"/>
                </a:solidFill>
              </a:rPr>
              <a:t>continue</a:t>
            </a:r>
            <a:r>
              <a:rPr lang="de-AT" dirty="0" smtClean="0"/>
              <a:t> – </a:t>
            </a:r>
            <a:r>
              <a:rPr lang="ru-RU" dirty="0" smtClean="0"/>
              <a:t>прерывает выполнение текущей итерации. Цикл начинается заново с проверка условия </a:t>
            </a:r>
            <a:r>
              <a:rPr lang="de-AT" dirty="0" err="1"/>
              <a:t>while</a:t>
            </a:r>
            <a:r>
              <a:rPr lang="de-AT" dirty="0"/>
              <a:t>, </a:t>
            </a:r>
            <a:r>
              <a:rPr lang="ru-RU" dirty="0" smtClean="0"/>
              <a:t>или с выборки очередного </a:t>
            </a:r>
            <a:r>
              <a:rPr lang="ru-RU" dirty="0" err="1" smtClean="0"/>
              <a:t>обьекта</a:t>
            </a:r>
            <a:r>
              <a:rPr lang="ru-RU" dirty="0" smtClean="0"/>
              <a:t> списка</a:t>
            </a:r>
            <a:r>
              <a:rPr lang="de-AT" dirty="0" smtClean="0"/>
              <a:t> </a:t>
            </a:r>
            <a:r>
              <a:rPr lang="ru-RU" dirty="0" smtClean="0"/>
              <a:t>в </a:t>
            </a:r>
            <a:r>
              <a:rPr lang="de-AT" dirty="0" err="1" smtClean="0"/>
              <a:t>for</a:t>
            </a:r>
            <a:r>
              <a:rPr lang="de-AT" dirty="0"/>
              <a:t>.</a:t>
            </a:r>
            <a:endParaRPr lang="de-AT" dirty="0" smtClean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493746" y="2936565"/>
            <a:ext cx="5313405" cy="7831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</a:rPr>
              <a:t>2-я часть тела цикла. </a:t>
            </a:r>
          </a:p>
          <a:p>
            <a:pPr algn="ct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</a:rPr>
              <a:t>Набор команд которые должны быть выполнены в нормальном оде цикла</a:t>
            </a:r>
            <a:endParaRPr lang="ru-RU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493746" y="4784509"/>
            <a:ext cx="5313405" cy="83715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</a:rPr>
              <a:t>3-я часть тела цикла. </a:t>
            </a:r>
          </a:p>
          <a:p>
            <a:pPr algn="ct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</a:rPr>
              <a:t>Команды, которые должны быть выполнены в нормальном ходе цикла.</a:t>
            </a:r>
            <a:endParaRPr lang="ru-RU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3153457" y="1882587"/>
            <a:ext cx="2794829" cy="35834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/>
              <a:t>условие</a:t>
            </a:r>
            <a:endParaRPr lang="ru-RU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48287" y="1850763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: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2760512" y="1773819"/>
            <a:ext cx="57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endParaRPr lang="ru-RU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7674" y="2171685"/>
            <a:ext cx="153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continue</a:t>
            </a:r>
            <a:endParaRPr lang="ru-RU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3205688" y="3742991"/>
            <a:ext cx="2794829" cy="35834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/>
              <a:t>условие</a:t>
            </a:r>
            <a:endParaRPr lang="ru-RU" sz="1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00518" y="3711167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/>
              <a:t>: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2812743" y="3634223"/>
            <a:ext cx="575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endParaRPr lang="ru-RU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19905" y="4032089"/>
            <a:ext cx="153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break</a:t>
            </a:r>
            <a:endParaRPr lang="ru-RU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3205688" y="2611763"/>
            <a:ext cx="3725032" cy="26494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</a:rPr>
              <a:t>нерабочая часть тела цикла.</a:t>
            </a: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3153457" y="4458659"/>
            <a:ext cx="3725032" cy="26494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</a:rPr>
              <a:t>нерабочая часть тела цикла.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5966" y="5528353"/>
            <a:ext cx="977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else</a:t>
            </a:r>
            <a:r>
              <a:rPr lang="de-AT" sz="28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</a:t>
            </a:r>
            <a:endParaRPr lang="ru-RU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1476886" y="5934070"/>
            <a:ext cx="5313405" cy="86287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</a:rPr>
              <a:t>-я часть тела цикла. </a:t>
            </a:r>
          </a:p>
          <a:p>
            <a:pPr algn="ctr"/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</a:rPr>
              <a:t>Команды, которые должны быть выполнены если цикл не завершен оператором </a:t>
            </a:r>
            <a:r>
              <a:rPr lang="de-AT" sz="1600" dirty="0" smtClean="0">
                <a:solidFill>
                  <a:schemeClr val="accent5">
                    <a:lumMod val="75000"/>
                  </a:schemeClr>
                </a:solidFill>
              </a:rPr>
              <a:t>break</a:t>
            </a:r>
            <a:endParaRPr lang="ru-RU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0096" y="2936565"/>
            <a:ext cx="4716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Оператор </a:t>
            </a:r>
            <a:r>
              <a:rPr lang="de-AT" dirty="0" smtClean="0">
                <a:solidFill>
                  <a:srgbClr val="C00000"/>
                </a:solidFill>
              </a:rPr>
              <a:t>break</a:t>
            </a:r>
            <a:r>
              <a:rPr lang="de-AT" dirty="0" smtClean="0"/>
              <a:t> – </a:t>
            </a:r>
            <a:r>
              <a:rPr lang="ru-RU" dirty="0" smtClean="0"/>
              <a:t>прерывает выполнение тела цикла и происходит выход из цикла.</a:t>
            </a:r>
            <a:r>
              <a:rPr lang="ru-RU" dirty="0"/>
              <a:t> </a:t>
            </a:r>
            <a:r>
              <a:rPr lang="ru-RU" dirty="0" smtClean="0"/>
              <a:t>Цикл остается не </a:t>
            </a:r>
            <a:r>
              <a:rPr lang="ru-RU" dirty="0"/>
              <a:t>завершенным, </a:t>
            </a:r>
            <a:r>
              <a:rPr lang="ru-RU" dirty="0" smtClean="0"/>
              <a:t>код </a:t>
            </a:r>
            <a:r>
              <a:rPr lang="ru-RU" dirty="0"/>
              <a:t>внутри условия </a:t>
            </a:r>
            <a:r>
              <a:rPr lang="de-AT" dirty="0" err="1">
                <a:solidFill>
                  <a:srgbClr val="C00000"/>
                </a:solidFill>
              </a:rPr>
              <a:t>else</a:t>
            </a:r>
            <a:r>
              <a:rPr lang="de-AT" dirty="0"/>
              <a:t> </a:t>
            </a:r>
            <a:r>
              <a:rPr lang="ru-RU" dirty="0"/>
              <a:t> </a:t>
            </a:r>
            <a:r>
              <a:rPr lang="ru-RU" dirty="0" smtClean="0"/>
              <a:t>НЕ выполняется.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67382" y="4784509"/>
            <a:ext cx="4716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Код внутри условия </a:t>
            </a:r>
            <a:r>
              <a:rPr lang="de-AT" dirty="0" err="1" smtClean="0">
                <a:solidFill>
                  <a:srgbClr val="C00000"/>
                </a:solidFill>
              </a:rPr>
              <a:t>else</a:t>
            </a:r>
            <a:r>
              <a:rPr lang="de-AT" dirty="0" smtClean="0"/>
              <a:t> </a:t>
            </a:r>
            <a:r>
              <a:rPr lang="ru-RU" dirty="0" smtClean="0"/>
              <a:t> выполняется только в случае, если условие </a:t>
            </a:r>
            <a:r>
              <a:rPr lang="de-AT" dirty="0" err="1" smtClean="0"/>
              <a:t>while</a:t>
            </a:r>
            <a:r>
              <a:rPr lang="de-AT" dirty="0" smtClean="0"/>
              <a:t> </a:t>
            </a:r>
            <a:r>
              <a:rPr lang="ru-RU" dirty="0" smtClean="0"/>
              <a:t>стало ложным или закончились об</a:t>
            </a:r>
            <a:r>
              <a:rPr lang="ru-RU" dirty="0"/>
              <a:t>ъ</a:t>
            </a:r>
            <a:r>
              <a:rPr lang="ru-RU" dirty="0" smtClean="0"/>
              <a:t>екты в </a:t>
            </a:r>
            <a:r>
              <a:rPr lang="de-AT" dirty="0" err="1" smtClean="0"/>
              <a:t>for</a:t>
            </a:r>
            <a:r>
              <a:rPr lang="ru-RU" dirty="0" smtClean="0"/>
              <a:t>.  </a:t>
            </a:r>
          </a:p>
          <a:p>
            <a:r>
              <a:rPr lang="de-AT" dirty="0" err="1">
                <a:solidFill>
                  <a:srgbClr val="C00000"/>
                </a:solidFill>
              </a:rPr>
              <a:t>e</a:t>
            </a:r>
            <a:r>
              <a:rPr lang="de-AT" dirty="0" err="1" smtClean="0">
                <a:solidFill>
                  <a:srgbClr val="C00000"/>
                </a:solidFill>
              </a:rPr>
              <a:t>lse</a:t>
            </a:r>
            <a:r>
              <a:rPr lang="de-AT" dirty="0" smtClean="0"/>
              <a:t> </a:t>
            </a:r>
            <a:r>
              <a:rPr lang="ru-RU" dirty="0"/>
              <a:t>б</a:t>
            </a:r>
            <a:r>
              <a:rPr lang="ru-RU" dirty="0" smtClean="0"/>
              <a:t>ез </a:t>
            </a:r>
            <a:r>
              <a:rPr lang="de-AT" dirty="0" smtClean="0">
                <a:solidFill>
                  <a:srgbClr val="C00000"/>
                </a:solidFill>
              </a:rPr>
              <a:t>break</a:t>
            </a:r>
            <a:r>
              <a:rPr lang="ru-RU" dirty="0" smtClean="0"/>
              <a:t> в </a:t>
            </a:r>
            <a:r>
              <a:rPr lang="ru-RU" dirty="0"/>
              <a:t>конструкции </a:t>
            </a:r>
            <a:r>
              <a:rPr lang="ru-RU" dirty="0" smtClean="0"/>
              <a:t>цикла является ненужным элементом, затрудняющим понимание алгоритма.</a:t>
            </a:r>
          </a:p>
        </p:txBody>
      </p:sp>
    </p:spTree>
    <p:extLst>
      <p:ext uri="{BB962C8B-B14F-4D97-AF65-F5344CB8AC3E}">
        <p14:creationId xmlns:p14="http://schemas.microsoft.com/office/powerpoint/2010/main" val="15449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7003" y="276294"/>
            <a:ext cx="11102820" cy="47393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Дополнительные элементы конструкций циклов.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Объект 3">
            <a:hlinkClick r:id="" action="ppaction://noaction" highlightClick="1"/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5" y="513261"/>
            <a:ext cx="5125816" cy="5571539"/>
          </a:xfrm>
        </p:spPr>
      </p:pic>
      <p:pic>
        <p:nvPicPr>
          <p:cNvPr id="7" name="9F8234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49.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2305" y="513261"/>
            <a:ext cx="6531861" cy="4354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8800" y="5235388"/>
            <a:ext cx="6415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Для идей </a:t>
            </a:r>
            <a:r>
              <a:rPr lang="ru-RU" dirty="0"/>
              <a:t>структурного </a:t>
            </a:r>
            <a:r>
              <a:rPr lang="ru-RU" dirty="0" smtClean="0"/>
              <a:t>программирования операторы </a:t>
            </a:r>
            <a:r>
              <a:rPr lang="de-AT" dirty="0" smtClean="0">
                <a:solidFill>
                  <a:srgbClr val="C00000"/>
                </a:solidFill>
              </a:rPr>
              <a:t>break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de-AT" dirty="0" err="1" smtClean="0">
                <a:solidFill>
                  <a:srgbClr val="C00000"/>
                </a:solidFill>
              </a:rPr>
              <a:t>continue</a:t>
            </a:r>
            <a:r>
              <a:rPr lang="ru-RU" dirty="0" smtClean="0"/>
              <a:t> являются излишними, их можно смоделировать структурными </a:t>
            </a:r>
            <a:r>
              <a:rPr lang="ru-RU" dirty="0"/>
              <a:t>средствами. </a:t>
            </a:r>
            <a:endParaRPr lang="ru-RU" dirty="0" smtClean="0"/>
          </a:p>
          <a:p>
            <a:r>
              <a:rPr lang="ru-RU" dirty="0" smtClean="0"/>
              <a:t>А любое использование </a:t>
            </a:r>
            <a:r>
              <a:rPr lang="ru-RU" dirty="0"/>
              <a:t>в </a:t>
            </a:r>
            <a:r>
              <a:rPr lang="ru-RU" dirty="0" smtClean="0"/>
              <a:t>алгоритмах </a:t>
            </a:r>
            <a:r>
              <a:rPr lang="ru-RU" dirty="0"/>
              <a:t>неструктурных </a:t>
            </a:r>
            <a:r>
              <a:rPr lang="ru-RU" dirty="0" smtClean="0"/>
              <a:t>средств отражает недостаточную их проработанность.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33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777</Words>
  <Application>Microsoft Macintosh PowerPoint</Application>
  <PresentationFormat>Widescreen</PresentationFormat>
  <Paragraphs>86</Paragraphs>
  <Slides>11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Тема Office</vt:lpstr>
      <vt:lpstr>Циклы в  Python 2.7 </vt:lpstr>
      <vt:lpstr>Базовая конструкция цикла в Python</vt:lpstr>
      <vt:lpstr>Цикл while,   блок схема,  код, выполнение.</vt:lpstr>
      <vt:lpstr>Код для примера. Разработка будильника.</vt:lpstr>
      <vt:lpstr>Цикл for, как частный случай цикла while, для перебора заданного списка объектов.</vt:lpstr>
      <vt:lpstr>Цикл for – помощник разработчика </vt:lpstr>
      <vt:lpstr>Продолжаем улучшать „будильник“.</vt:lpstr>
      <vt:lpstr>Дополнительные элементы циклов Python: continue, break,break…else</vt:lpstr>
      <vt:lpstr>Дополнительные элементы конструкций циклов. </vt:lpstr>
      <vt:lpstr>Улучшаем Будильник с помощью „неструктурных средств“</vt:lpstr>
      <vt:lpstr>Спасибо за внимание.</vt:lpstr>
    </vt:vector>
  </TitlesOfParts>
  <Company>SPecialiST RePack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Циклы в  Python 2.7</dc:title>
  <dc:creator>Maxim Danilov</dc:creator>
  <cp:lastModifiedBy>Microsoft Office User</cp:lastModifiedBy>
  <cp:revision>40</cp:revision>
  <dcterms:created xsi:type="dcterms:W3CDTF">2018-05-21T08:48:04Z</dcterms:created>
  <dcterms:modified xsi:type="dcterms:W3CDTF">2018-05-22T12:18:50Z</dcterms:modified>
</cp:coreProperties>
</file>